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080625" cy="5670550"/>
  <p:notesSz cx="7772400" cy="100584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6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5F83EDD3-8CEE-4845-8E70-F43A879D5CC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E93E1D32-5BE4-4948-8E0B-7924566F2186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900ACF6-0DDC-42E9-A3E4-405F0B22782D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EF70ECD-CBD7-4ECF-AC6C-62394A4D8BEB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70927AF-BF87-4206-A1ED-FD524341C88D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31886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D29DE078-7010-409E-B5F0-BC3A7BC257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33515" y="764282"/>
            <a:ext cx="6704636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1B616560-214C-482D-B358-C6CA20328A4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Rezervirano mjesto zaglavlja 3">
            <a:extLst>
              <a:ext uri="{FF2B5EF4-FFF2-40B4-BE49-F238E27FC236}">
                <a16:creationId xmlns:a16="http://schemas.microsoft.com/office/drawing/2014/main" id="{CAA472C5-75C4-42C3-8881-B2D8E65B389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1BBF47-0EDD-4238-BFB5-0BA803180B0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EA299F6-5770-4AE5-A1FB-1AAA64A2A91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AA8091C-4D76-4A4F-8FE6-DCC17D5F7A9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A4512931-60E4-47E2-A19F-43245AB688C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08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20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2CBD394B-EE90-4139-BE6E-77F8FF4BBA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736FCF84-F16E-4BE3-BAD5-08FCB050A8B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B5622F57-B41B-4B33-B7F7-2DFEF353AD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515EE5E4-5630-489C-89C7-73426ABAC5C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E6DEA565-41CA-45E5-8D8A-0AD6C7AD4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00415890-E084-4A2A-A0BC-1DD9E13CCEB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F5271BA0-F6B8-4956-8EE5-96AD47FAD3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7393A803-3958-44BA-A35D-AB289234D0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EB26EDD0-75CC-45F5-929C-D53A3BA1FD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BD65CB3A-4945-4520-885D-30840C66CCC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61AE06E2-000F-45A6-806A-D2B82E7353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B0DF06DD-1C7B-4311-998C-9E5AF5B3C65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9C42D133-9657-4DD4-9C12-15EBF8A59E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845616-CAED-4F40-961C-B9EBD65BAEA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4BA8A0B2-11D5-4F97-B642-652EEDE021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91B60D2A-3DD5-4DC2-BB5E-706CE86662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53D249B2-05C5-472D-9B59-AB04C6D1DF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F6548AD5-D73B-4E0E-B77B-BD1B6F56EC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E5A9CD88-3BD2-4BA2-ADD9-8F6CD3DEC3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ED09D956-E4F8-4A48-998B-9F90F4D3A44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09D00536-4AC9-48B3-8434-43A40D62F3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F4FC7929-B411-486E-BCAF-434511ABC7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B658D072-910D-47EA-A880-18C59BD5BE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D24E03EC-340A-4434-B8CD-494BF1F80F1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C2BD2A-6084-49EA-9104-5767E2687D7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55651" y="1762121"/>
            <a:ext cx="8569327" cy="1214442"/>
          </a:xfrm>
        </p:spPr>
        <p:txBody>
          <a:bodyPr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EE12CD9-71AE-4ECC-B697-3649388A4E2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12883" y="3213101"/>
            <a:ext cx="7056433" cy="1449388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47CC8E0-26FE-4095-98CD-45BFF7F3944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A47E971-7D04-426D-A44A-7D5C4B4347D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4B63931-EE99-423E-929A-AD54E62DA3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E02BAF-B790-4A80-8B00-76B430A281B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1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963210-650F-4AFA-B68E-8D82AB002F6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1DB6417-67C7-46F3-BC53-F897363D9A0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A0B62F1-B64C-41D5-BA7D-C8946A818F4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55417E2-C187-445B-BD62-B5A9E439324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0EA1452-E40A-4AED-BD47-9856042133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40F5EA-3E68-49D6-B457-0F869B2E6E7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1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A9D252C-FCFA-4E97-A421-8172C60E5F59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225427"/>
            <a:ext cx="2266953" cy="4389440"/>
          </a:xfrm>
        </p:spPr>
        <p:txBody>
          <a:bodyPr vert="eaVert"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80518F9-EAC0-4027-AF22-C84792E9C2E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225427"/>
            <a:ext cx="6653210" cy="43894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BA449B3-E805-45FE-9104-B57160F67E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ABB6A9B-B571-4297-903E-F18B6823BF3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CAD8671-96DF-41E1-AEC5-BB40C951AF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8A758A-A0E4-45DF-81B7-15EC9B357B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8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E8106C-A5E6-4349-813C-321FFC5133F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17B510-045A-4087-A986-673B18CC6D8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27363B6-6A42-4A69-9462-8A90B768B0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C261826-F44B-458C-B833-D27CF5871D6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54ACE-4B23-4C27-A001-C8B1DAF569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D2C992-1A1E-43E2-B819-F314DE0449A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8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2C6F47-158B-4882-9A8D-FFBEA6E47F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6927" y="3643317"/>
            <a:ext cx="8567735" cy="1127126"/>
          </a:xfrm>
        </p:spPr>
        <p:txBody>
          <a:bodyPr anchor="t" anchorCtr="0"/>
          <a:lstStyle>
            <a:lvl1pPr algn="l">
              <a:defRPr lang="hr-HR" sz="4000" b="1" cap="all"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3AE28B0-A430-4339-9B8D-0B75D31ECA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96927" y="2403472"/>
            <a:ext cx="8567735" cy="1239834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98F39B4-CD9B-4DE5-8622-47A9018E3B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4E62CB0-D913-4BE0-8F28-D6067946DC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B80DF4B-4B94-4FCF-A06B-D6C169A86B3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7BC90E-B789-41AA-AEDA-BF9B2AA44CD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0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06AAAD-87BB-421E-A63B-945F7EF3F45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2E0712C-C441-41BB-9315-EFE55398788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327151"/>
            <a:ext cx="4459291" cy="3287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FA137F0-71BF-4F36-BEAF-53AC834A69A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327151"/>
            <a:ext cx="4460872" cy="3287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FF54F90-6640-4D8F-B4D2-56C52691EBA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5F5F115-04BE-4A5D-A713-82C045CEA76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D9D0A45-0E50-47EC-80AC-5C25DCF345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0D0583-F9B3-47CA-83F7-F4B5E7404E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7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661379-C67A-4405-B6B4-6264BABA38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4821" y="227008"/>
            <a:ext cx="9072567" cy="944566"/>
          </a:xfrm>
        </p:spPr>
        <p:txBody>
          <a:bodyPr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50C48E4-AF71-4BDE-AC8D-3F5E84A807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4821" y="1270001"/>
            <a:ext cx="4452935" cy="528642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50BBA8A-5F38-4DF0-B97A-C9A3AD27B78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4821" y="1798633"/>
            <a:ext cx="4452935" cy="32670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6F4A5A8-6D0C-4C2C-B234-04B2B03F9D4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21270" y="1270001"/>
            <a:ext cx="4456108" cy="528642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D455CE7-53C6-4AC8-BD87-C3FE8ED3C9DA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21270" y="1798633"/>
            <a:ext cx="4456108" cy="32670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3562C2D-0D74-49FC-9077-A622BA71E94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A65697BB-1CD6-4B73-896C-DCD09318EBA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D379A41-2C79-42A0-B086-7981435A97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A44294-7F8E-4EC8-9A8B-79F079A6CDC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453F73-850D-41CC-B8DE-34F22E44CD0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6F0B64D-A8E8-402B-BEC5-AADCC7D01C8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D0A98AA-6A3D-4370-8F24-447E7BF0824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80EC579-AD10-4E22-9368-D3E2B180F4F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64EB3A-865F-464A-944C-8F956D9F0B2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3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F1799407-51D5-4216-A7BC-F5CF1BDECBC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7DB8403-132B-4D54-8A69-91D29F2EA7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720B006-3B70-489C-8B77-AE1D817E29F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24B4EA-EDA6-48E7-A5AA-8FCD09F790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8220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3A9E0C-9A04-40D3-BA06-5F9FD639B3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4821" y="225427"/>
            <a:ext cx="3316291" cy="960440"/>
          </a:xfrm>
        </p:spPr>
        <p:txBody>
          <a:bodyPr anchor="b" anchorCtr="0"/>
          <a:lstStyle>
            <a:lvl1pPr algn="l">
              <a:defRPr lang="hr-HR" sz="2000" b="1"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3EF5F5-35FD-4C93-806F-8701475A195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41758" y="225427"/>
            <a:ext cx="5635620" cy="484028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D1FB6C5-547C-448F-A6F7-90F0BABCB66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04821" y="1185867"/>
            <a:ext cx="3316291" cy="387985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1895111-D223-4CFF-917C-07B6163B116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8166BE2-C7C8-4E34-8C42-357B4AA4C9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BD42764-E831-47E2-9176-8FE2620E95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E4B8CA-2E43-4842-AE87-6F15F5AFE61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FD87E4-A8C2-4E37-ACA3-E6D0B5C915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6439" y="3968752"/>
            <a:ext cx="6048371" cy="469901"/>
          </a:xfrm>
        </p:spPr>
        <p:txBody>
          <a:bodyPr anchor="b" anchorCtr="0"/>
          <a:lstStyle>
            <a:lvl1pPr algn="l">
              <a:defRPr lang="hr-HR" sz="2000" b="1"/>
            </a:lvl1pPr>
          </a:lstStyle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362E1569-EDEC-422A-BF05-1E24C23364B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976439" y="506413"/>
            <a:ext cx="6048371" cy="34020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E5F28EA-3D6D-4EDC-BEC2-B3819F64032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976439" y="4438653"/>
            <a:ext cx="6048371" cy="66516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94B0752-31EF-49BC-AD2E-149A63DAF1E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6CB02EC-626D-431C-AB07-0E31FB7F1E9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F48E6E7-ED03-4015-A063-485C9943F0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F16A45-5FFC-4162-B63C-47BA6914F0B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9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AA5AF7EC-41A7-4E1A-8808-E5F8CCB189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226076"/>
            <a:ext cx="9071643" cy="946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33210E1-B644-43E8-8BB2-D305D6815E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326602"/>
            <a:ext cx="9071643" cy="328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28EC0DC-3AE9-47C3-9AEC-33E53042E96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99BAD3B-20C6-43CF-9A8B-81A2A7B71CB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5165281"/>
            <a:ext cx="3194995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0D6A118-186A-4B12-9A11-43DBB65CA9C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4C6E72EC-E7BA-42B5-AA0C-A1C445FA04D4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en-US" sz="4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Microsoft YaHei" pitchFamily="2"/>
          <a:cs typeface="Mangal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1415"/>
        </a:spcBef>
        <a:spcAft>
          <a:spcPts val="0"/>
        </a:spcAft>
        <a:buSzPct val="45000"/>
        <a:buFont typeface="StarSymbol"/>
        <a:buChar char="●"/>
        <a:tabLst/>
        <a:defRPr lang="hr-HR" sz="32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Microsoft YaHei" pitchFamily="2"/>
          <a:cs typeface="Mangal" pitchFamily="2"/>
        </a:defRPr>
      </a:lvl1pPr>
      <a:lvl2pPr marL="863998" marR="0" lvl="1" indent="-323999" defTabSz="914400" rtl="0" fontAlgn="auto" hangingPunct="1">
        <a:lnSpc>
          <a:spcPct val="100000"/>
        </a:lnSpc>
        <a:spcBef>
          <a:spcPts val="1135"/>
        </a:spcBef>
        <a:spcAft>
          <a:spcPts val="0"/>
        </a:spcAft>
        <a:buSzPct val="75000"/>
        <a:buFont typeface="StarSymbol"/>
        <a:buChar char="–"/>
        <a:tabLst/>
        <a:defRPr lang="hr-HR" sz="28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Microsoft YaHei" pitchFamily="2"/>
          <a:cs typeface="Mangal" pitchFamily="2"/>
        </a:defRPr>
      </a:lvl2pPr>
      <a:lvl3pPr marL="1295997" marR="0" lvl="2" indent="-287999" defTabSz="914400" rtl="0" fontAlgn="auto" hangingPunct="1">
        <a:lnSpc>
          <a:spcPct val="100000"/>
        </a:lnSpc>
        <a:spcBef>
          <a:spcPts val="850"/>
        </a:spcBef>
        <a:spcAft>
          <a:spcPts val="0"/>
        </a:spcAft>
        <a:buSzPct val="45000"/>
        <a:buFont typeface="StarSymbol"/>
        <a:buChar char="●"/>
        <a:tabLst/>
        <a:defRPr lang="hr-HR" sz="2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Microsoft YaHei" pitchFamily="2"/>
          <a:cs typeface="Mangal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565"/>
        </a:spcBef>
        <a:spcAft>
          <a:spcPts val="0"/>
        </a:spcAft>
        <a:buSzPct val="75000"/>
        <a:buFont typeface="StarSymbol"/>
        <a:buChar char="–"/>
        <a:tabLst/>
        <a:defRPr lang="hr-HR" sz="20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Microsoft YaHei" pitchFamily="2"/>
          <a:cs typeface="Mangal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285"/>
        </a:spcBef>
        <a:spcAft>
          <a:spcPts val="0"/>
        </a:spcAft>
        <a:buSzPct val="45000"/>
        <a:buFont typeface="StarSymbol"/>
        <a:buChar char="●"/>
        <a:tabLst/>
        <a:defRPr lang="hr-HR" sz="20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Microsoft YaHei" pitchFamily="2"/>
          <a:cs typeface="Mangal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txtiY2ACZ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670B1A-0C58-4707-BA04-43D2016A24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425159"/>
            <a:ext cx="9071643" cy="1757602"/>
          </a:xfrm>
        </p:spPr>
        <p:txBody>
          <a:bodyPr/>
          <a:lstStyle/>
          <a:p>
            <a:pPr lvl="0">
              <a:buNone/>
            </a:pPr>
            <a:r>
              <a:rPr lang="hr-HR" sz="1800" b="1" dirty="0">
                <a:latin typeface="Book antiqua" pitchFamily="18"/>
              </a:rPr>
              <a:t>Stanko Stojić</a:t>
            </a:r>
            <a:br>
              <a:rPr lang="hr-HR" sz="1800" dirty="0">
                <a:latin typeface="Book antiqua" pitchFamily="18"/>
              </a:rPr>
            </a:br>
            <a:r>
              <a:rPr lang="hr-HR" sz="1800" dirty="0">
                <a:latin typeface="Book antiqua" pitchFamily="18"/>
              </a:rPr>
              <a:t>Srednja škola „Jure Kaštelan”, Omiš </a:t>
            </a:r>
            <a:br>
              <a:rPr lang="hr-HR" sz="1500" b="1" dirty="0">
                <a:latin typeface="Book antiqua" pitchFamily="18"/>
              </a:rPr>
            </a:br>
            <a:br>
              <a:rPr lang="hr-HR" sz="1800" b="1" dirty="0">
                <a:latin typeface="Book antiqua" pitchFamily="18"/>
              </a:rPr>
            </a:br>
            <a:r>
              <a:rPr lang="hr-HR" sz="1800" b="1" dirty="0" err="1">
                <a:latin typeface="Book antiqua" pitchFamily="18"/>
              </a:rPr>
              <a:t>Korelativne</a:t>
            </a:r>
            <a:r>
              <a:rPr lang="hr-HR" sz="1800" b="1" dirty="0">
                <a:latin typeface="Book antiqua" pitchFamily="18"/>
              </a:rPr>
              <a:t> mogućnosti s praktičnim primjerima </a:t>
            </a:r>
            <a:br>
              <a:rPr lang="hr-HR" sz="1800" b="1" dirty="0">
                <a:latin typeface="Book antiqua" pitchFamily="18"/>
              </a:rPr>
            </a:br>
            <a:r>
              <a:rPr lang="hr-HR" sz="1800" b="1" dirty="0">
                <a:latin typeface="Book antiqua" pitchFamily="18"/>
              </a:rPr>
              <a:t>između Katoličkoga vjeronauka i Tjelesne i zdravstvene </a:t>
            </a:r>
            <a:br>
              <a:rPr lang="hr-HR" sz="1800" b="1" dirty="0">
                <a:latin typeface="Book antiqua" pitchFamily="18"/>
              </a:rPr>
            </a:br>
            <a:r>
              <a:rPr lang="hr-HR" sz="1800" b="1" dirty="0">
                <a:latin typeface="Book antiqua" pitchFamily="18"/>
              </a:rPr>
              <a:t>u srednjoj školi</a:t>
            </a:r>
            <a:br>
              <a:rPr lang="hr-HR" sz="1200" b="1" dirty="0">
                <a:latin typeface="Book antiqua" pitchFamily="18"/>
              </a:rPr>
            </a:br>
            <a:endParaRPr lang="hr-HR" sz="1200" b="1" dirty="0">
              <a:latin typeface="Book antiqua" pitchFamily="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A7C0A1A-1504-4191-BE01-BEF4FEB3B11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1266" y="2690105"/>
            <a:ext cx="4206240" cy="2365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A778634E-D158-4D67-9079-F98839D5284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522222" y="2688660"/>
            <a:ext cx="3705834" cy="2470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C05648-221C-492E-953F-C35E49B1BFD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buNone/>
            </a:pPr>
            <a:r>
              <a:rPr lang="en-US" sz="3600">
                <a:latin typeface="Book Antiqua" pitchFamily="18"/>
              </a:rPr>
              <a:t>Još neke poveznice...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A9FCDC0-3736-4F6D-A3B4-92A13058F5E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8559" y="1181157"/>
            <a:ext cx="9071643" cy="4318409"/>
          </a:xfrm>
        </p:spPr>
        <p:txBody>
          <a:bodyPr/>
          <a:lstStyle/>
          <a:p>
            <a:pPr lvl="0">
              <a:buNone/>
            </a:pPr>
            <a:r>
              <a:rPr lang="hr-HR" sz="1400">
                <a:latin typeface="Book antiqua" pitchFamily="16"/>
              </a:rPr>
              <a:t>- razumijevanje i prihvaćanje </a:t>
            </a:r>
            <a:r>
              <a:rPr lang="hr-HR" sz="1400" b="1">
                <a:latin typeface="Book antiqua" pitchFamily="16"/>
              </a:rPr>
              <a:t>razlika muškarca i žene </a:t>
            </a:r>
            <a:r>
              <a:rPr lang="hr-HR" sz="1400">
                <a:latin typeface="Book antiqua" pitchFamily="16"/>
              </a:rPr>
              <a:t>tj njihovih različitih sposobnosti i očekivanja – slično biblijskom shvaćanju njihovih razlika. I TZK i vjeronauk to zorno objašnjavaju. (J</a:t>
            </a:r>
            <a:r>
              <a:rPr lang="hr-HR" sz="1400" b="1">
                <a:latin typeface="Book antiqua" pitchFamily="16"/>
              </a:rPr>
              <a:t>e li to diskriminatorno?)</a:t>
            </a:r>
          </a:p>
          <a:p>
            <a:pPr lvl="0">
              <a:buNone/>
            </a:pPr>
            <a:r>
              <a:rPr lang="hr-HR" sz="1400">
                <a:latin typeface="Book antiqua" pitchFamily="16"/>
              </a:rPr>
              <a:t>- utjecaj psihičkog stanja, raspoloženja (duhovnog optimizma/pesimizma) na </a:t>
            </a:r>
            <a:r>
              <a:rPr lang="hr-HR" sz="1400" b="1">
                <a:latin typeface="Book antiqua" pitchFamily="16"/>
              </a:rPr>
              <a:t>držanje tijela</a:t>
            </a:r>
            <a:r>
              <a:rPr lang="hr-HR" sz="1400">
                <a:latin typeface="Book antiqua" pitchFamily="16"/>
              </a:rPr>
              <a:t> i općenito fizičko stanje. Poznato je kako loše raspoloženje utječe na položaj tijela – držanje, a to može rezultirati problemima s kralježnicom i sl.</a:t>
            </a:r>
          </a:p>
          <a:p>
            <a:pPr lvl="0">
              <a:buNone/>
            </a:pPr>
            <a:r>
              <a:rPr lang="hr-HR" sz="1400">
                <a:latin typeface="Book antiqua" pitchFamily="16"/>
              </a:rPr>
              <a:t>-svijest o fizičkim ograničenjima može pomoći u shvaćanju </a:t>
            </a:r>
            <a:r>
              <a:rPr lang="hr-HR" sz="1400" b="1">
                <a:latin typeface="Book antiqua" pitchFamily="16"/>
              </a:rPr>
              <a:t>duševne nepotpunosti</a:t>
            </a:r>
            <a:r>
              <a:rPr lang="hr-HR" sz="1400">
                <a:latin typeface="Book antiqua" pitchFamily="16"/>
              </a:rPr>
              <a:t> bez drugih ljudi, u konačnici bez Božje asistencije</a:t>
            </a:r>
          </a:p>
          <a:p>
            <a:pPr lvl="0">
              <a:buNone/>
            </a:pPr>
            <a:r>
              <a:rPr lang="hr-HR" sz="1400">
                <a:latin typeface="Book antiqua" pitchFamily="16"/>
              </a:rPr>
              <a:t>- </a:t>
            </a:r>
            <a:r>
              <a:rPr lang="hr-HR" sz="1400" b="1">
                <a:latin typeface="Book antiqua" pitchFamily="16"/>
              </a:rPr>
              <a:t>važnost kretanja </a:t>
            </a:r>
            <a:r>
              <a:rPr lang="hr-HR" sz="1400">
                <a:latin typeface="Book antiqua" pitchFamily="16"/>
              </a:rPr>
              <a:t>(hodočašća, planinarski križni putevi, posjeti potrebitima, posjet prirodi kao Božjoj kreaciji...) - kako ćeš drugome pomoći ako ti samome treba pomoć? - važnost odgovornosti za druge preko brige za svoje zdravlje (vezano za ishod u trećem razredu SŠ- „samostalno planira vježbe u prirodi”)</a:t>
            </a:r>
            <a:endParaRPr lang="hr-HR" sz="1200">
              <a:latin typeface="Book antiqua" pitchFamily="16"/>
            </a:endParaRPr>
          </a:p>
          <a:p>
            <a:pPr lvl="0">
              <a:buNone/>
            </a:pPr>
            <a:r>
              <a:rPr lang="hr-HR" sz="1400">
                <a:latin typeface="Book antiqua" pitchFamily="16"/>
              </a:rPr>
              <a:t>- važnost prehrane – jedan od ishoda za treći razred:</a:t>
            </a:r>
          </a:p>
          <a:p>
            <a:pPr lvl="0">
              <a:buNone/>
            </a:pPr>
            <a:r>
              <a:rPr lang="hr-HR" sz="1400" i="1">
                <a:latin typeface="Book antiqua" pitchFamily="16"/>
              </a:rPr>
              <a:t>Učenik p</a:t>
            </a:r>
            <a:r>
              <a:rPr lang="hr-HR" sz="1400" i="1">
                <a:solidFill>
                  <a:srgbClr val="231F20"/>
                </a:solidFill>
                <a:latin typeface="Book antiqua" pitchFamily="16"/>
              </a:rPr>
              <a:t>redlaže prehranu i primjerenu hidrataciju organizma</a:t>
            </a:r>
          </a:p>
          <a:p>
            <a:pPr lvl="0">
              <a:buNone/>
            </a:pPr>
            <a:r>
              <a:rPr lang="hr-HR" sz="1400" i="1">
                <a:solidFill>
                  <a:srgbClr val="231F20"/>
                </a:solidFill>
                <a:latin typeface="Book antiqua" pitchFamily="16"/>
              </a:rPr>
              <a:t>tijekom motoričke aktivnosti.</a:t>
            </a:r>
            <a:r>
              <a:rPr lang="hr-HR" sz="1400" i="1">
                <a:latin typeface="Book antiqua" pitchFamily="16"/>
              </a:rPr>
              <a:t> </a:t>
            </a:r>
            <a:r>
              <a:rPr lang="hr-HR" sz="1400">
                <a:latin typeface="Book antiqua" pitchFamily="16"/>
              </a:rPr>
              <a:t>-  točka poveznica može biti</a:t>
            </a:r>
          </a:p>
          <a:p>
            <a:pPr lvl="0">
              <a:buNone/>
            </a:pPr>
            <a:r>
              <a:rPr lang="hr-HR" sz="1400" b="1">
                <a:latin typeface="Book antiqua" pitchFamily="16"/>
              </a:rPr>
              <a:t>Sv Hildegarda  i hrana kao lijek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7739C1C-13C8-4392-9D23-5DA873E6262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416579" y="3894511"/>
            <a:ext cx="2664049" cy="1776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18EE90-B77D-4CA1-B247-C0AFCA34231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74157"/>
            <a:ext cx="9071643" cy="1250277"/>
          </a:xfrm>
        </p:spPr>
        <p:txBody>
          <a:bodyPr/>
          <a:lstStyle/>
          <a:p>
            <a:pPr lvl="0">
              <a:buNone/>
            </a:pPr>
            <a:r>
              <a:rPr lang="en-US" sz="3600">
                <a:latin typeface="Book Antiqua" pitchFamily="18"/>
              </a:rPr>
              <a:t>Svijest o vlastitoj odgovornosti – junački aspekt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5FF882F-D01F-4393-AC9C-2DDBD15D67B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1737360"/>
            <a:ext cx="9071643" cy="3288237"/>
          </a:xfrm>
        </p:spPr>
        <p:txBody>
          <a:bodyPr/>
          <a:lstStyle/>
          <a:p>
            <a:pPr lvl="0">
              <a:buNone/>
            </a:pPr>
            <a:r>
              <a:rPr lang="hr-HR" sz="1400">
                <a:latin typeface="Book antiqua" pitchFamily="16"/>
              </a:rPr>
              <a:t>I sport i vjera imaju nešto od natjecateljskog karaktera. U nekim sportovima su ti protivnici drugi natjecatelji/igrači, a ponekad se hvataš u koštac s vlastitim ograničenjima i pokušavaš ih nadvladati. U tom smislu vjera nije za slabiće, za one koji lako odustaju. Ona zahtijeva snagu – emotivnu, duhovnu, fizičku.</a:t>
            </a:r>
          </a:p>
          <a:p>
            <a:pPr lvl="0">
              <a:buNone/>
            </a:pPr>
            <a:r>
              <a:rPr lang="hr-HR" sz="1400" b="1">
                <a:latin typeface="Book antiqua" pitchFamily="16"/>
              </a:rPr>
              <a:t>Upornost, zalaganje i vjeru u Boga...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940AD8-91CD-4D9E-974F-ADEA739EB96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36599" y="3108960"/>
            <a:ext cx="3017520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5E16D87-0B84-4B04-8EF6-D5F89A6E129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577681" y="3108960"/>
            <a:ext cx="2914558" cy="194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85652AB-A3D7-47F0-BF49-24DFBEE5649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586194" y="3108960"/>
            <a:ext cx="3197876" cy="1870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96C5E5-695D-48F2-B710-3353076686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buNone/>
            </a:pPr>
            <a:r>
              <a:rPr lang="en-US" sz="3600">
                <a:latin typeface="Book Antiqua" pitchFamily="18"/>
              </a:rPr>
              <a:t>Za kraj – pravi muškarac!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ED9F51F-3A35-495E-AB57-99B07811130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1326602"/>
            <a:ext cx="9071643" cy="1724695"/>
          </a:xfrm>
        </p:spPr>
        <p:txBody>
          <a:bodyPr/>
          <a:lstStyle/>
          <a:p>
            <a:pPr lvl="0">
              <a:buNone/>
            </a:pPr>
            <a:r>
              <a:rPr lang="en-US" sz="2200">
                <a:latin typeface="Book Antiqua" pitchFamily="18"/>
              </a:rPr>
              <a:t>Za kraj pogledajmo što građani Ljubuškog kažu kakav treba biti pravi muškarac!</a:t>
            </a:r>
          </a:p>
          <a:p>
            <a:pPr lvl="0">
              <a:buNone/>
            </a:pPr>
            <a:r>
              <a:rPr lang="en-US" sz="2200">
                <a:latin typeface="Book Antiqua" pitchFamily="18"/>
              </a:rPr>
              <a:t>Kako ujediniti fizički i duhovni aspekt?</a:t>
            </a:r>
          </a:p>
          <a:p>
            <a:pPr lvl="0">
              <a:buNone/>
            </a:pPr>
            <a:r>
              <a:rPr lang="en-US" sz="2200">
                <a:latin typeface="Book Antiqua" pitchFamily="18"/>
                <a:hlinkClick r:id="rId3"/>
              </a:rPr>
              <a:t>https://www.youtube.com/watch?v=wtxtiY2ACZU</a:t>
            </a:r>
          </a:p>
          <a:p>
            <a:pPr lvl="0">
              <a:buNone/>
            </a:pPr>
            <a:endParaRPr lang="en-US" sz="220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79BDA66-24BD-4824-A326-30FEC897D84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90440" y="3083402"/>
            <a:ext cx="3572999" cy="246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D08ED5C-0508-49A4-9BCC-6DC6772F7DD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212080" y="3108960"/>
            <a:ext cx="4124163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DCB120-4DCD-4D92-AAE0-C3DACCC4B8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buNone/>
            </a:pPr>
            <a:r>
              <a:rPr lang="hr-HR" sz="3200">
                <a:latin typeface="Book Antiqua" pitchFamily="18"/>
              </a:rPr>
              <a:t>Dodirne točke TZK-a i vjeronauka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DFBC0D2-9260-4AF3-806D-AB0C9136A11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7200" y="989636"/>
            <a:ext cx="9071643" cy="2027883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hr-HR" sz="1200">
                <a:latin typeface="Book antiqua" pitchFamily="18"/>
              </a:rPr>
              <a:t>TZK i vjeronauk se dotiču na način da vjeronauk počinje tamo gdje TZK završava. Drugim riječima, TZK-u je cilj ostvariti cjelokupnu dobrobit organizma, postići i održavati zdravlje i vještine tijela te time omogućiti pojedincu kvalitetniji život i uključenost u zajednicu.</a:t>
            </a:r>
          </a:p>
          <a:p>
            <a:pPr marL="0" lvl="0" indent="0" algn="ctr">
              <a:buNone/>
            </a:pPr>
            <a:r>
              <a:rPr lang="hr-HR" sz="1200">
                <a:latin typeface="Book antiqua" pitchFamily="18"/>
              </a:rPr>
              <a:t>Vjeronauk itekako uvažava tu fizičku komponentu, cijeni i poštuje tjelesnu dimenziju čovjeka, no zdravlje i tijelo stavlja u službu višeg cilja – navještanja evanđelja, činjenja dobra, služenja Bogu i bližnjemu. Zdravo i sposobno tijelo je dobrodošla polazišna točka i preduvjet (da bi obišli bolesnika, prisustvovali misi ili procesiji bez bola u leđima ili pomogli susjedu unijeti ormar u stan)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5DBB806-8535-48FE-BBC5-BDC185311B9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2880" y="2800075"/>
            <a:ext cx="4572000" cy="2594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B817BD5-F2E3-48D5-AF26-09A8C8A1E4D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120640" y="2834640"/>
            <a:ext cx="4470483" cy="25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DA966E-09A9-4BD8-ACB2-7C7CFE5EBC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buNone/>
            </a:pPr>
            <a:r>
              <a:rPr lang="hr-HR" sz="1800">
                <a:solidFill>
                  <a:srgbClr val="231F20"/>
                </a:solidFill>
                <a:latin typeface="Book antiqua" pitchFamily="18"/>
              </a:rPr>
              <a:t>Predmet Tjelesna i zdravstvena kultura sadrži </a:t>
            </a:r>
            <a:r>
              <a:rPr lang="hr-HR" sz="1800" b="1">
                <a:solidFill>
                  <a:srgbClr val="231F20"/>
                </a:solidFill>
                <a:latin typeface="Book antiqua" pitchFamily="18"/>
              </a:rPr>
              <a:t>četiri predmetna područja: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4BC7363-4567-4064-BEE5-879B0A76A78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466642"/>
            <a:ext cx="9071643" cy="3288237"/>
          </a:xfrm>
        </p:spPr>
        <p:txBody>
          <a:bodyPr/>
          <a:lstStyle/>
          <a:p>
            <a:pPr lvl="0">
              <a:buNone/>
            </a:pPr>
            <a:r>
              <a:rPr lang="en-US" sz="1400">
                <a:solidFill>
                  <a:srgbClr val="231F20"/>
                </a:solidFill>
                <a:latin typeface="Book antiqua" pitchFamily="16"/>
              </a:rPr>
              <a:t>A) Kineziološka teorijska i motorička znanja</a:t>
            </a:r>
            <a:endParaRPr lang="hr-HR" sz="1400">
              <a:solidFill>
                <a:srgbClr val="231F20"/>
              </a:solidFill>
              <a:latin typeface="Book antiqua" pitchFamily="16"/>
            </a:endParaRPr>
          </a:p>
          <a:p>
            <a:pPr lvl="0">
              <a:buNone/>
            </a:pPr>
            <a:r>
              <a:rPr lang="en-US" sz="1400">
                <a:solidFill>
                  <a:srgbClr val="231F20"/>
                </a:solidFill>
                <a:latin typeface="Book antiqua" pitchFamily="16"/>
              </a:rPr>
              <a:t>B) Morfološka obilježja, motoričke i funkcionalne sposobnosti</a:t>
            </a:r>
            <a:endParaRPr lang="hr-HR" sz="1400">
              <a:solidFill>
                <a:srgbClr val="231F20"/>
              </a:solidFill>
              <a:latin typeface="Book antiqua" pitchFamily="16"/>
            </a:endParaRPr>
          </a:p>
          <a:p>
            <a:pPr lvl="0">
              <a:buNone/>
            </a:pPr>
            <a:r>
              <a:rPr lang="en-US" sz="1400">
                <a:solidFill>
                  <a:srgbClr val="231F20"/>
                </a:solidFill>
                <a:latin typeface="Book antiqua" pitchFamily="16"/>
              </a:rPr>
              <a:t>C) Motorička postignuća</a:t>
            </a:r>
            <a:endParaRPr lang="hr-HR" sz="1400">
              <a:solidFill>
                <a:srgbClr val="231F20"/>
              </a:solidFill>
              <a:latin typeface="Book antiqua" pitchFamily="16"/>
            </a:endParaRPr>
          </a:p>
          <a:p>
            <a:pPr lvl="0">
              <a:buNone/>
            </a:pPr>
            <a:r>
              <a:rPr lang="en-US" sz="1400">
                <a:solidFill>
                  <a:srgbClr val="231F20"/>
                </a:solidFill>
                <a:latin typeface="Book antiqua" pitchFamily="16"/>
              </a:rPr>
              <a:t>D) Zdravstveni i odgojni učinci tjelesnog vježbanja</a:t>
            </a:r>
          </a:p>
          <a:p>
            <a:pPr lvl="0">
              <a:buNone/>
            </a:pPr>
            <a:endParaRPr lang="en-US" sz="1400">
              <a:latin typeface="Book antiqua" pitchFamily="16"/>
            </a:endParaRPr>
          </a:p>
          <a:p>
            <a:pPr lvl="0">
              <a:buNone/>
            </a:pPr>
            <a:r>
              <a:rPr lang="en-US" sz="1400" b="1">
                <a:latin typeface="Book antiqua" pitchFamily="16"/>
              </a:rPr>
              <a:t>Zadnje područje (D) je najbliže području i interesu vjeronauka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0C90733-8F31-40EF-A6E0-E10A7792D2B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26480" y="1005840"/>
            <a:ext cx="2834640" cy="212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E43731F-A474-4127-BCD1-E76C5379CD7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126480" y="3447361"/>
            <a:ext cx="2834640" cy="1886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6183A8-10F1-45D5-AEFC-87849132B8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buNone/>
            </a:pPr>
            <a:r>
              <a:rPr lang="hr-HR" sz="1400">
                <a:latin typeface="Book antiqua" pitchFamily="18"/>
              </a:rPr>
              <a:t>KORELACIJA TJELESNOG I OSTALIH PREDMETA” (</a:t>
            </a:r>
            <a:r>
              <a:rPr lang="hr-HR" sz="1400" b="1">
                <a:latin typeface="Book antiqua" pitchFamily="18"/>
              </a:rPr>
              <a:t>izvadak iz kurikula </a:t>
            </a:r>
            <a:r>
              <a:rPr lang="hr-HR" sz="1400" b="1" i="1">
                <a:latin typeface="Book antiqua" pitchFamily="18"/>
              </a:rPr>
              <a:t>Škole za život za TZK</a:t>
            </a:r>
            <a:r>
              <a:rPr lang="hr-HR" sz="1200" b="1" i="1">
                <a:latin typeface="Book antiqua" pitchFamily="18"/>
              </a:rPr>
              <a:t>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82312C7-D2B5-4528-8DF2-F4C53482008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1097280"/>
            <a:ext cx="9071643" cy="2314062"/>
          </a:xfrm>
        </p:spPr>
        <p:txBody>
          <a:bodyPr/>
          <a:lstStyle/>
          <a:p>
            <a:pPr lvl="0" algn="ctr">
              <a:buNone/>
            </a:pPr>
            <a:r>
              <a:rPr lang="hr-HR" sz="1400" b="1" i="1">
                <a:latin typeface="Book antiqua" pitchFamily="16"/>
              </a:rPr>
              <a:t>(piše korelacija za TZK, ali vi zamislite kao da piše za vjeronauk):</a:t>
            </a:r>
          </a:p>
          <a:p>
            <a:pPr lvl="0"/>
            <a:r>
              <a:rPr lang="hr-HR" sz="1400" i="1">
                <a:latin typeface="Book antiqua" pitchFamily="16"/>
              </a:rPr>
              <a:t>ostvarivanje osobnih potencijala, cjeloživotno učenje, poštovanje dobrobiti drugih i drukčijih, aktivno sudjelovanje u zajednici</a:t>
            </a:r>
          </a:p>
          <a:p>
            <a:pPr lvl="0"/>
            <a:r>
              <a:rPr lang="hr-HR" sz="1400" i="1">
                <a:latin typeface="Book antiqua" pitchFamily="16"/>
              </a:rPr>
              <a:t>prihvaćanje jedinstvenosti svakog učenika tijekom poučavanja</a:t>
            </a:r>
          </a:p>
          <a:p>
            <a:pPr lvl="0"/>
            <a:r>
              <a:rPr lang="hr-HR" sz="1400" i="1">
                <a:latin typeface="Book antiqua" pitchFamily="16"/>
              </a:rPr>
              <a:t>optimiziranje socijalnih i psiholoških aspekata učenika</a:t>
            </a:r>
          </a:p>
          <a:p>
            <a:pPr lvl="0"/>
            <a:r>
              <a:rPr lang="hr-HR" sz="1400" i="1">
                <a:latin typeface="Book antiqua" pitchFamily="16"/>
              </a:rPr>
              <a:t>kvalitetni međuljudski odnosi, fair play, socijalna inkluzija, samopoimanje, timski rad, isticanje lokalnog i nacionalnog identiteta, povezivanje lokalne i šire društvene zajednice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F14A8DC-5FD1-4074-9BF2-2CF69958E9F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63040" y="3474720"/>
            <a:ext cx="3016084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F59CEA5-3334-4867-A408-CAA28B60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348517" y="3291483"/>
            <a:ext cx="3429722" cy="2286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1EC193-DAAD-41B4-ACC5-CDEC9A5004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buNone/>
            </a:pPr>
            <a:r>
              <a:rPr lang="en-US" sz="3600">
                <a:latin typeface="Book Antiqua" pitchFamily="18"/>
              </a:rPr>
              <a:t>Konkretne poveznice (primjeri)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F2205EE-451E-406C-914E-1C5B8F5D7C8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1683145"/>
            <a:ext cx="9071643" cy="2931694"/>
          </a:xfrm>
        </p:spPr>
        <p:txBody>
          <a:bodyPr/>
          <a:lstStyle/>
          <a:p>
            <a:pPr lvl="0">
              <a:buNone/>
            </a:pPr>
            <a:endParaRPr lang="hr-HR" sz="1200">
              <a:solidFill>
                <a:srgbClr val="231F20"/>
              </a:solidFill>
              <a:latin typeface="Minion Pro Cond"/>
            </a:endParaRPr>
          </a:p>
          <a:p>
            <a:pPr lvl="0">
              <a:buNone/>
            </a:pPr>
            <a:r>
              <a:rPr lang="hr-HR" sz="1400">
                <a:solidFill>
                  <a:srgbClr val="231F20"/>
                </a:solidFill>
                <a:latin typeface="Book Antiqua" pitchFamily="18"/>
              </a:rPr>
              <a:t>SŠ TZK G.D.2.3.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hr-HR" sz="1400" i="1">
                <a:solidFill>
                  <a:srgbClr val="231F20"/>
                </a:solidFill>
                <a:latin typeface="Book Antiqua" pitchFamily="18"/>
              </a:rPr>
              <a:t>Podupire i kreira cjeloživotne navike tjelesnog vježbanja i gibanja</a:t>
            </a:r>
          </a:p>
          <a:p>
            <a:pPr lvl="0">
              <a:buNone/>
            </a:pPr>
            <a:endParaRPr lang="hr-HR" sz="1400">
              <a:solidFill>
                <a:srgbClr val="231F20"/>
              </a:solidFill>
              <a:latin typeface="Book Antiqua" pitchFamily="18"/>
            </a:endParaRPr>
          </a:p>
          <a:p>
            <a:pPr lvl="0">
              <a:buNone/>
            </a:pPr>
            <a:r>
              <a:rPr lang="hr-HR" sz="1400">
                <a:solidFill>
                  <a:srgbClr val="231F20"/>
                </a:solidFill>
                <a:latin typeface="Book Antiqua" pitchFamily="18"/>
              </a:rPr>
              <a:t>SŠ KV C.1.1.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i="1">
                <a:solidFill>
                  <a:srgbClr val="231F20"/>
                </a:solidFill>
                <a:latin typeface="Book Antiqua" pitchFamily="18"/>
              </a:rPr>
              <a:t>Učenik objašnjava i vrednuje Isusov odnos prema čovjeku uspoređujući ga sa suvremenim i prevladavajućim shvaćanjima i vrednovanjima čovjeka u društvu i kulturi.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>
                <a:solidFill>
                  <a:srgbClr val="231F20"/>
                </a:solidFill>
                <a:latin typeface="Book Antiqua" pitchFamily="18"/>
              </a:rPr>
              <a:t>TEMA - u kojoj se mjeri čovjek danas promatra kao duhovno, a u kojoj kao tjelesno biće  (govoreći o religijama) – dobrobiti i štetnosti joge – opasnost sinkretizma – aktivnosti - učenik napravi referat na temu Joga u suvremenom društvu i kršćanski pogled na nju</a:t>
            </a:r>
          </a:p>
          <a:p>
            <a:pPr marL="0" lvl="0" indent="0">
              <a:spcBef>
                <a:spcPts val="0"/>
              </a:spcBef>
              <a:buNone/>
            </a:pPr>
            <a:endParaRPr lang="en-US">
              <a:solidFill>
                <a:srgbClr val="231F20"/>
              </a:solidFill>
              <a:latin typeface="Minion Pro Cond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>
              <a:solidFill>
                <a:srgbClr val="231F20"/>
              </a:solidFill>
              <a:latin typeface="Minion Pro Cond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FFFC1AC-B78F-4FFF-9532-5D4D6A3B2DB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92240" y="1097280"/>
            <a:ext cx="3187077" cy="1954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74C866-D110-4C2A-88E3-D4F1586C1F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buNone/>
            </a:pPr>
            <a:r>
              <a:rPr lang="en-US">
                <a:latin typeface="Book Antiqua" pitchFamily="18"/>
              </a:rPr>
              <a:t>Korelacija – drugi razred SŠ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53FC38A-8D82-4EFB-B876-D0AE4387352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2011680"/>
            <a:ext cx="9071643" cy="2695806"/>
          </a:xfrm>
        </p:spPr>
        <p:txBody>
          <a:bodyPr/>
          <a:lstStyle/>
          <a:p>
            <a:pPr lvl="0">
              <a:buNone/>
            </a:pPr>
            <a:endParaRPr lang="hr-HR" sz="1200">
              <a:solidFill>
                <a:srgbClr val="231F20"/>
              </a:solidFill>
              <a:latin typeface="Minion Pro Cond"/>
            </a:endParaRPr>
          </a:p>
          <a:p>
            <a:pPr lvl="0">
              <a:buNone/>
            </a:pPr>
            <a:r>
              <a:rPr lang="en-US" sz="1400">
                <a:solidFill>
                  <a:srgbClr val="231F20"/>
                </a:solidFill>
                <a:latin typeface="Minion Pro Cond"/>
              </a:rPr>
              <a:t>SŠ TZK G.D.A.2.1.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hr-HR" sz="1400" i="1">
                <a:solidFill>
                  <a:srgbClr val="231F20"/>
                </a:solidFill>
                <a:latin typeface="Minion Pro Cond"/>
              </a:rPr>
              <a:t>Analizira utjecaj prehrambenih navika i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hr-HR" sz="1400" i="1">
                <a:solidFill>
                  <a:srgbClr val="231F20"/>
                </a:solidFill>
                <a:latin typeface="Minion Pro Cond"/>
              </a:rPr>
              <a:t>kinezioloških aktivnosti za očuvanje zdravlja</a:t>
            </a:r>
          </a:p>
          <a:p>
            <a:pPr lvl="0">
              <a:buNone/>
            </a:pPr>
            <a:endParaRPr lang="hr-HR" sz="1400">
              <a:solidFill>
                <a:srgbClr val="231F20"/>
              </a:solidFill>
              <a:latin typeface="Minion Pro Cond"/>
            </a:endParaRPr>
          </a:p>
          <a:p>
            <a:pPr lvl="0">
              <a:buNone/>
            </a:pPr>
            <a:r>
              <a:rPr lang="hr-HR" sz="1400">
                <a:solidFill>
                  <a:srgbClr val="231F20"/>
                </a:solidFill>
                <a:latin typeface="Minion Pro Cond"/>
              </a:rPr>
              <a:t>SŠ KV C.2.2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i="1">
                <a:solidFill>
                  <a:srgbClr val="231F20"/>
                </a:solidFill>
                <a:latin typeface="Minion Pro Cond"/>
              </a:rPr>
              <a:t>Učenik objašnjava i kritički prosuđuje vrednote slobode, odgovornosti, služenja i kritički se osvrće na izvore vlastitih odluka.</a:t>
            </a:r>
            <a:r>
              <a:rPr lang="en-US" sz="1400">
                <a:solidFill>
                  <a:srgbClr val="231F20"/>
                </a:solidFill>
                <a:latin typeface="Minion Pro Cond"/>
              </a:rPr>
              <a:t> - u temi “U potrazi za vrednotama” - učenik radi scenarij svog budućeg razvoja (idućih 5 god) i nalazi vrijednost samodiscipline, odricanja i pažnje na području tjelovježbe, prehrane i sl...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863432B-1890-44E2-97C8-53123EB5D44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0720" y="1230480"/>
            <a:ext cx="3229203" cy="215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34746A-400B-48B7-A857-F331F05C143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buNone/>
            </a:pPr>
            <a:r>
              <a:rPr lang="en-US" sz="3600">
                <a:latin typeface="Book Antiqua" pitchFamily="18"/>
              </a:rPr>
              <a:t>Korelacija – treći razred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EBFC9A4-FCFD-429C-B1FD-87A396EF4CF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1326602"/>
            <a:ext cx="9071643" cy="4100965"/>
          </a:xfrm>
        </p:spPr>
        <p:txBody>
          <a:bodyPr/>
          <a:lstStyle/>
          <a:p>
            <a:pPr lvl="0">
              <a:buNone/>
            </a:pPr>
            <a:r>
              <a:rPr lang="hr-HR" sz="1400">
                <a:solidFill>
                  <a:srgbClr val="231F20"/>
                </a:solidFill>
                <a:latin typeface="Book Antiqua" pitchFamily="18"/>
              </a:rPr>
              <a:t>SŠ TZK G.D.4.3.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i="1">
                <a:solidFill>
                  <a:srgbClr val="231F20"/>
                </a:solidFill>
                <a:latin typeface="Book Antiqua" pitchFamily="18"/>
              </a:rPr>
              <a:t>Prosuđuje kao primjerenost zaključka i podupire aktivnosti koje </a:t>
            </a:r>
            <a:r>
              <a:rPr lang="en-US" sz="1400" b="1" i="1">
                <a:solidFill>
                  <a:srgbClr val="231F20"/>
                </a:solidFill>
                <a:latin typeface="Book Antiqua" pitchFamily="18"/>
              </a:rPr>
              <a:t>doprinose samopoštovanju i samopouzdanju</a:t>
            </a:r>
            <a:r>
              <a:rPr lang="en-US" sz="1400" i="1">
                <a:solidFill>
                  <a:srgbClr val="231F20"/>
                </a:solidFill>
                <a:latin typeface="Book Antiqua" pitchFamily="18"/>
              </a:rPr>
              <a:t>.</a:t>
            </a:r>
            <a:r>
              <a:rPr lang="en-US" sz="1400">
                <a:solidFill>
                  <a:srgbClr val="231F20"/>
                </a:solidFill>
                <a:latin typeface="Book Antiqua" pitchFamily="18"/>
              </a:rPr>
              <a:t> (razrada ishoda - </a:t>
            </a:r>
            <a:r>
              <a:rPr lang="en-US" sz="1400" b="1">
                <a:solidFill>
                  <a:srgbClr val="231F20"/>
                </a:solidFill>
                <a:latin typeface="Book Antiqua" pitchFamily="18"/>
              </a:rPr>
              <a:t>Podizanje razine samopoštovanja i samopouzdanja tijekom vježbanja.</a:t>
            </a:r>
            <a:r>
              <a:rPr lang="en-US" sz="1400">
                <a:latin typeface="Book Antiqua" pitchFamily="18"/>
              </a:rPr>
              <a:t>) - npr aktivnost – prilikom igranja nogometa ili košarke učenici se dogovore da će se svi potruditi da igrač koji je do tada imao najmanje uspjeha postigne pogodak (koš, gol...)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400">
              <a:solidFill>
                <a:srgbClr val="231F20"/>
              </a:solidFill>
              <a:latin typeface="Book Antiqua" pitchFamily="18"/>
            </a:endParaRPr>
          </a:p>
          <a:p>
            <a:pPr lvl="0">
              <a:buNone/>
            </a:pPr>
            <a:r>
              <a:rPr lang="hr-HR" sz="1400">
                <a:solidFill>
                  <a:srgbClr val="231F20"/>
                </a:solidFill>
                <a:latin typeface="Book Antiqua" pitchFamily="18"/>
              </a:rPr>
              <a:t>SŠ KV D.3.3.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i="1">
                <a:solidFill>
                  <a:srgbClr val="231F20"/>
                </a:solidFill>
                <a:latin typeface="Book Antiqua" pitchFamily="18"/>
              </a:rPr>
              <a:t>Učenik obrazlaže </a:t>
            </a:r>
            <a:r>
              <a:rPr lang="en-US" sz="1400" b="1" i="1">
                <a:solidFill>
                  <a:srgbClr val="231F20"/>
                </a:solidFill>
                <a:latin typeface="Book Antiqua" pitchFamily="18"/>
              </a:rPr>
              <a:t>kršćanske i društvene vrijednosti </a:t>
            </a:r>
            <a:r>
              <a:rPr lang="en-US" sz="1400" i="1">
                <a:solidFill>
                  <a:srgbClr val="231F20"/>
                </a:solidFill>
                <a:latin typeface="Book Antiqua" pitchFamily="18"/>
              </a:rPr>
              <a:t>koje, uz dijalog i suradnju društvenih i religijskih zajednica, </a:t>
            </a:r>
            <a:r>
              <a:rPr lang="en-US" sz="1400" b="1" i="1">
                <a:solidFill>
                  <a:srgbClr val="231F20"/>
                </a:solidFill>
                <a:latin typeface="Book Antiqua" pitchFamily="18"/>
              </a:rPr>
              <a:t>doprinose općem dobru pojedinca i cijeloga hrvatskog društva</a:t>
            </a:r>
            <a:r>
              <a:rPr lang="en-US" sz="1400" i="1">
                <a:solidFill>
                  <a:srgbClr val="231F20"/>
                </a:solidFill>
                <a:latin typeface="Book Antiqua" pitchFamily="18"/>
              </a:rPr>
              <a:t> </a:t>
            </a:r>
            <a:r>
              <a:rPr lang="en-US" sz="1400">
                <a:solidFill>
                  <a:srgbClr val="231F20"/>
                </a:solidFill>
                <a:latin typeface="Book Antiqua" pitchFamily="18"/>
              </a:rPr>
              <a:t>- razrada ishoda - Učenik prepoznaje dijalog i suradnju kršćanskih i drugih zajednica u zalaganju za opće dobro pojedinca i cijeloga hrvatskog društva</a:t>
            </a:r>
            <a:r>
              <a:rPr lang="en-US" sz="1400">
                <a:latin typeface="Book Antiqua" pitchFamily="18"/>
              </a:rPr>
              <a:t> </a:t>
            </a:r>
            <a:r>
              <a:rPr lang="en-US" sz="1400">
                <a:solidFill>
                  <a:srgbClr val="231F20"/>
                </a:solidFill>
                <a:latin typeface="Book Antiqua" pitchFamily="18"/>
              </a:rPr>
              <a:t> (kao u TZK suradnja igrača) – tema – “evanđeoski zakon ljubavi” - aktivnost – rad u paru ili u grupi – analizirati i prezentirati sličnosti kršćanske etike i prakse i svjetovnih zakona tj. gdje se preklapaju (uz primjere). Prezentacija na satu – traži se kreativnost učenika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400">
              <a:solidFill>
                <a:srgbClr val="231F20"/>
              </a:solidFill>
              <a:latin typeface="Book Antiqua" pitchFamily="18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400">
                <a:solidFill>
                  <a:srgbClr val="231F20"/>
                </a:solidFill>
                <a:latin typeface="Book Antiqua" pitchFamily="18"/>
              </a:rPr>
              <a:t>Ili - </a:t>
            </a:r>
            <a:r>
              <a:rPr lang="hr-HR" sz="1400">
                <a:solidFill>
                  <a:srgbClr val="231F20"/>
                </a:solidFill>
                <a:latin typeface="Book Antiqua" pitchFamily="18"/>
              </a:rPr>
              <a:t>„Želim da se Emina osjeća dobro s nama u razredu (premda je muslimanka) i učinit ću što mogu da joj pomognem kad god joj treba pomoć” (</a:t>
            </a:r>
            <a:r>
              <a:rPr lang="en-US" sz="1400" b="1">
                <a:solidFill>
                  <a:srgbClr val="231F20"/>
                </a:solidFill>
                <a:latin typeface="Book Antiqua" pitchFamily="18"/>
              </a:rPr>
              <a:t>SŠ KV C.1.3.)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i="1">
                <a:solidFill>
                  <a:srgbClr val="231F20"/>
                </a:solidFill>
                <a:latin typeface="Book Antiqua" pitchFamily="18"/>
              </a:rPr>
              <a:t>Učenik u svjetlu Kristove poruke i kršćanskih moralnih načela kritički propituje i uspoređuje moralna i etička načela drugih religija i svjetonazora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69F100-00CF-4993-A8AA-1058057B8A1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buNone/>
            </a:pPr>
            <a:r>
              <a:rPr lang="en-US" sz="3600">
                <a:latin typeface="Book Antiqua" pitchFamily="18"/>
              </a:rPr>
              <a:t>Korelacija – četvrti razred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175AF96-1602-4F66-8C29-6202EC105C4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1326602"/>
            <a:ext cx="9071643" cy="3596902"/>
          </a:xfrm>
        </p:spPr>
        <p:txBody>
          <a:bodyPr/>
          <a:lstStyle/>
          <a:p>
            <a:pPr lvl="0">
              <a:buNone/>
            </a:pPr>
            <a:r>
              <a:rPr lang="hr-HR" sz="1400">
                <a:solidFill>
                  <a:srgbClr val="231F20"/>
                </a:solidFill>
                <a:latin typeface="Book Antiqua" pitchFamily="18"/>
              </a:rPr>
              <a:t>SŠ TZK G.D.3.3.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i="1">
                <a:solidFill>
                  <a:srgbClr val="231F20"/>
                </a:solidFill>
                <a:latin typeface="Book Antiqua" pitchFamily="18"/>
              </a:rPr>
              <a:t>Sudjeluje u aktivnostima koje uvažavaju različitosti,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i="1">
                <a:solidFill>
                  <a:srgbClr val="231F20"/>
                </a:solidFill>
                <a:latin typeface="Book Antiqua" pitchFamily="18"/>
              </a:rPr>
              <a:t>poštivanje drugog i drugačijeg.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400" i="1">
              <a:solidFill>
                <a:srgbClr val="231F20"/>
              </a:solidFill>
              <a:latin typeface="Book Antiqua" pitchFamily="18"/>
            </a:endParaRPr>
          </a:p>
          <a:p>
            <a:pPr lvl="0">
              <a:buNone/>
            </a:pPr>
            <a:r>
              <a:rPr lang="hr-HR" sz="1400" i="1">
                <a:solidFill>
                  <a:srgbClr val="231F20"/>
                </a:solidFill>
                <a:latin typeface="Book Antiqua" pitchFamily="18"/>
              </a:rPr>
              <a:t>(Preporuke za ostvarivanje odgojno-obrazovnih ishoda:</a:t>
            </a:r>
          </a:p>
          <a:p>
            <a:pPr lvl="0">
              <a:buNone/>
            </a:pPr>
            <a:r>
              <a:rPr lang="hr-HR" sz="1400" i="1">
                <a:solidFill>
                  <a:srgbClr val="231F20"/>
                </a:solidFill>
                <a:latin typeface="Book Antiqua" pitchFamily="18"/>
              </a:rPr>
              <a:t>Aktivno sudjelovanje u raznovrsnim kineziološkim/sportskim</a:t>
            </a:r>
          </a:p>
          <a:p>
            <a:pPr lvl="0">
              <a:buNone/>
            </a:pPr>
            <a:r>
              <a:rPr lang="hr-HR" sz="1400" i="1">
                <a:solidFill>
                  <a:srgbClr val="231F20"/>
                </a:solidFill>
                <a:latin typeface="Book Antiqua" pitchFamily="18"/>
              </a:rPr>
              <a:t>aktivnostima, uz poštovanje drugog i drugačijeg.</a:t>
            </a:r>
            <a:r>
              <a:rPr lang="hr-HR" sz="1400">
                <a:solidFill>
                  <a:srgbClr val="231F20"/>
                </a:solidFill>
                <a:latin typeface="Book Antiqua" pitchFamily="18"/>
              </a:rPr>
              <a:t>)</a:t>
            </a:r>
          </a:p>
          <a:p>
            <a:pPr lvl="0">
              <a:buNone/>
            </a:pPr>
            <a:endParaRPr lang="hr-HR" sz="1400">
              <a:solidFill>
                <a:srgbClr val="231F20"/>
              </a:solidFill>
              <a:latin typeface="Book Antiqua" pitchFamily="18"/>
            </a:endParaRPr>
          </a:p>
          <a:p>
            <a:pPr lvl="0">
              <a:buNone/>
            </a:pPr>
            <a:r>
              <a:rPr lang="hr-HR" sz="1400">
                <a:solidFill>
                  <a:srgbClr val="231F20"/>
                </a:solidFill>
                <a:latin typeface="Book Antiqua" pitchFamily="18"/>
              </a:rPr>
              <a:t>SŠ KV C.4.3.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i="1">
                <a:solidFill>
                  <a:srgbClr val="231F20"/>
                </a:solidFill>
                <a:latin typeface="Book Antiqua" pitchFamily="18"/>
              </a:rPr>
              <a:t>Učenik analizira i vrednuje suvremene sustave vrijednosti i dovodi ih u vezu s kršćanskim vrednotama i stožernim krepostima</a:t>
            </a:r>
            <a:r>
              <a:rPr lang="en-US" sz="1400">
                <a:solidFill>
                  <a:srgbClr val="231F20"/>
                </a:solidFill>
                <a:latin typeface="Book Antiqua" pitchFamily="18"/>
              </a:rPr>
              <a:t> - uz temu globalizacije – aktivnost - analiza stožernih kreposti te njihovu aktualnost u suvremenom društvu (uz pomoć nastavnika)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F0B48C2-57C8-4ED0-89C8-98CC7FECAD6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63998" y="1326602"/>
            <a:ext cx="4328641" cy="1917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BC3CF7-E2FD-42F4-8989-08208E93CC9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buNone/>
            </a:pPr>
            <a:r>
              <a:rPr lang="en-US" sz="3600">
                <a:latin typeface="Book Antiqua" pitchFamily="18"/>
              </a:rPr>
              <a:t>Još neke poveznice...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24C9713-4D2E-4E76-89C9-26AB6BF212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5815" y="1107082"/>
            <a:ext cx="9071643" cy="3288237"/>
          </a:xfrm>
        </p:spPr>
        <p:txBody>
          <a:bodyPr/>
          <a:lstStyle/>
          <a:p>
            <a:pPr lvl="0">
              <a:buNone/>
            </a:pPr>
            <a:r>
              <a:rPr lang="hr-HR" sz="1400" b="1" i="1">
                <a:latin typeface="Book antiqua" pitchFamily="16"/>
              </a:rPr>
              <a:t>Isticanje lokalnog i nacionalnog identiteta/povezivanje zajednice</a:t>
            </a:r>
            <a:r>
              <a:rPr lang="hr-HR" sz="1400">
                <a:latin typeface="Book antiqua" pitchFamily="16"/>
              </a:rPr>
              <a:t> - „Na tjelesnom nosim dres hrvatske nogometne reprezentacije (Perišić) i shvaćam što simboliziraju kockice na njemu. To me ispunja ponosom i ljubavlju prema svojoj zemlji” – „Razumijem što kršćanstvo znači za moju zemlju i na koji je način formiralo njene stanovnike, našu kulturu, svijest, povijest. Ne sramim se to istaknuti”</a:t>
            </a:r>
          </a:p>
          <a:p>
            <a:pPr lvl="0">
              <a:buNone/>
            </a:pPr>
            <a:r>
              <a:rPr lang="hr-HR" sz="1400" b="1" i="1">
                <a:latin typeface="Book antiqua" pitchFamily="16"/>
              </a:rPr>
              <a:t>Fair play </a:t>
            </a:r>
            <a:r>
              <a:rPr lang="hr-HR" sz="1400" i="1">
                <a:latin typeface="Book antiqua" pitchFamily="16"/>
              </a:rPr>
              <a:t>– </a:t>
            </a:r>
            <a:r>
              <a:rPr lang="hr-HR" sz="1400">
                <a:latin typeface="Book antiqua" pitchFamily="16"/>
              </a:rPr>
              <a:t>„Poštujem protivnika i igram pošteno, ne pretvaram se niti lažem da me udario” - „U svom životu primjenjujem u praksi visoke moralne standarde o kojima govorimo na satu vjeronauka”  </a:t>
            </a:r>
          </a:p>
          <a:p>
            <a:pPr lvl="0">
              <a:buNone/>
            </a:pPr>
            <a:r>
              <a:rPr lang="hr-HR" sz="1400" b="1" i="1">
                <a:solidFill>
                  <a:srgbClr val="231F20"/>
                </a:solidFill>
                <a:latin typeface="Book antiqua" pitchFamily="16"/>
              </a:rPr>
              <a:t>Predmet TZK djeluje rasterećujuće na učenike i predstavlja planski određen i učinkovit način aktivnog odmora. Prema tome, ne bi ga trebalo smatrati ukupnim opterećenjem kojem je učenik izložen posebice u školi.</a:t>
            </a:r>
          </a:p>
          <a:p>
            <a:pPr lvl="0">
              <a:buNone/>
            </a:pPr>
            <a:r>
              <a:rPr lang="hr-HR" sz="1400" i="1">
                <a:solidFill>
                  <a:srgbClr val="231F20"/>
                </a:solidFill>
                <a:latin typeface="Book antiqua" pitchFamily="16"/>
              </a:rPr>
              <a:t>-ovdje možemo povući paralelu s vjeronaukom u smislu da ne stavlja naglasak na puki sadržaj i učenje u užem smislu (kao u ostalim predmetima) već je fokus na oslobađanju potencijala, dubljem uvidu ili promjeni stava.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A5C1D32-21A6-4FCA-8EC9-C3ACC6CECC4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64049" y="3841751"/>
            <a:ext cx="146987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E0EB0B5-5F7B-4432-B748-4387614DC31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752283" y="3839593"/>
            <a:ext cx="2746436" cy="1830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1282</Words>
  <Application>Microsoft Office PowerPoint</Application>
  <PresentationFormat>Prilagođeno</PresentationFormat>
  <Paragraphs>74</Paragraphs>
  <Slides>12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21" baseType="lpstr">
      <vt:lpstr>Arial</vt:lpstr>
      <vt:lpstr>Book Antiqua</vt:lpstr>
      <vt:lpstr>Book Antiqua</vt:lpstr>
      <vt:lpstr>Calibri</vt:lpstr>
      <vt:lpstr>Liberation Sans</vt:lpstr>
      <vt:lpstr>Liberation Serif</vt:lpstr>
      <vt:lpstr>Minion Pro Cond</vt:lpstr>
      <vt:lpstr>StarSymbol</vt:lpstr>
      <vt:lpstr>Default</vt:lpstr>
      <vt:lpstr>Stanko Stojić Srednja škola „Jure Kaštelan”, Omiš   Korelativne mogućnosti s praktičnim primjerima  između Katoličkoga vjeronauka i Tjelesne i zdravstvene  u srednjoj školi </vt:lpstr>
      <vt:lpstr>Dodirne točke TZK-a i vjeronauka</vt:lpstr>
      <vt:lpstr>Predmet Tjelesna i zdravstvena kultura sadrži četiri predmetna područja:</vt:lpstr>
      <vt:lpstr>KORELACIJA TJELESNOG I OSTALIH PREDMETA” (izvadak iz kurikula Škole za život za TZK)</vt:lpstr>
      <vt:lpstr>Konkretne poveznice (primjeri)</vt:lpstr>
      <vt:lpstr>Korelacija – drugi razred SŠ</vt:lpstr>
      <vt:lpstr>Korelacija – treći razred</vt:lpstr>
      <vt:lpstr>Korelacija – četvrti razred</vt:lpstr>
      <vt:lpstr>Još neke poveznice...</vt:lpstr>
      <vt:lpstr>Još neke poveznice...</vt:lpstr>
      <vt:lpstr>Svijest o vlastitoj odgovornosti – junački aspekt</vt:lpstr>
      <vt:lpstr>Za kraj – pravi muškarac!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Korelativne mogućnosti s praktičnim primjerima između Katoličkoga vjeronauka i Tjelesne i zdravstvene u srednjoj školi (Stanko Stojić)</dc:title>
  <dc:creator>Sabina Maruncic</dc:creator>
  <cp:lastModifiedBy>Predstojnik</cp:lastModifiedBy>
  <cp:revision>8</cp:revision>
  <dcterms:created xsi:type="dcterms:W3CDTF">2017-10-20T23:41:18Z</dcterms:created>
  <dcterms:modified xsi:type="dcterms:W3CDTF">2020-11-23T10:29:43Z</dcterms:modified>
</cp:coreProperties>
</file>